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Roboto Mono Medium"/>
      <p:regular r:id="rId15"/>
    </p:embeddedFont>
    <p:embeddedFont>
      <p:font typeface="Roboto Mono Medium"/>
      <p:regular r:id="rId16"/>
    </p:embeddedFont>
    <p:embeddedFont>
      <p:font typeface="Roboto Mono Medium"/>
      <p:regular r:id="rId17"/>
    </p:embeddedFont>
    <p:embeddedFont>
      <p:font typeface="Roboto Mono Medium"/>
      <p:regular r:id="rId18"/>
    </p:embeddedFont>
    <p:embeddedFont>
      <p:font typeface="Roboto"/>
      <p:regular r:id="rId19"/>
    </p:embeddedFont>
    <p:embeddedFont>
      <p:font typeface="Roboto"/>
      <p:regular r:id="rId20"/>
    </p:embeddedFont>
    <p:embeddedFont>
      <p:font typeface="Roboto"/>
      <p:regular r:id="rId21"/>
    </p:embeddedFont>
    <p:embeddedFont>
      <p:font typeface="Robot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6-1.png>
</file>

<file path=ppt/media/image-6-2.svg>
</file>

<file path=ppt/media/image-6-3.png>
</file>

<file path=ppt/media/image-6-4.svg>
</file>

<file path=ppt/media/image-6-5.png>
</file>

<file path=ppt/media/image-6-6.svg>
</file>

<file path=ppt/media/image-6-7.png>
</file>

<file path=ppt/media/image-6-8.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svg"/><Relationship Id="rId3" Type="http://schemas.openxmlformats.org/officeDocument/2006/relationships/image" Target="../media/image-6-3.png"/><Relationship Id="rId4" Type="http://schemas.openxmlformats.org/officeDocument/2006/relationships/image" Target="../media/image-6-4.svg"/><Relationship Id="rId5" Type="http://schemas.openxmlformats.org/officeDocument/2006/relationships/image" Target="../media/image-6-5.png"/><Relationship Id="rId6" Type="http://schemas.openxmlformats.org/officeDocument/2006/relationships/image" Target="../media/image-6-6.svg"/><Relationship Id="rId7" Type="http://schemas.openxmlformats.org/officeDocument/2006/relationships/image" Target="../media/image-6-7.png"/><Relationship Id="rId8" Type="http://schemas.openxmlformats.org/officeDocument/2006/relationships/image" Target="../media/image-6-8.svg"/><Relationship Id="rId9" Type="http://schemas.openxmlformats.org/officeDocument/2006/relationships/slideLayout" Target="../slideLayouts/slideLayout7.xml"/><Relationship Id="rId10"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113949"/>
            <a:ext cx="7556421" cy="3969544"/>
          </a:xfrm>
          <a:prstGeom prst="rect">
            <a:avLst/>
          </a:prstGeom>
          <a:noFill/>
          <a:ln/>
        </p:spPr>
        <p:txBody>
          <a:bodyPr wrap="square" lIns="0" tIns="0" rIns="0" bIns="0" rtlCol="0" anchor="t"/>
          <a:lstStyle/>
          <a:p>
            <a:pPr algn="l" indent="0" marL="0">
              <a:lnSpc>
                <a:spcPts val="7800"/>
              </a:lnSpc>
              <a:buNone/>
            </a:pPr>
            <a:r>
              <a:rPr lang="en-US" sz="6250" dirty="0">
                <a:solidFill>
                  <a:srgbClr val="FFFFFF"/>
                </a:solidFill>
                <a:latin typeface="Roboto Mono Medium" pitchFamily="34" charset="0"/>
                <a:ea typeface="Roboto Mono Medium" pitchFamily="34" charset="-122"/>
                <a:cs typeface="Roboto Mono Medium" pitchFamily="34" charset="-120"/>
              </a:rPr>
              <a:t>Volunteer Coordination Portal for </a:t>
            </a:r>
            <a:pPr algn="l" indent="0" marL="0">
              <a:lnSpc>
                <a:spcPts val="7800"/>
              </a:lnSpc>
              <a:buNone/>
            </a:pPr>
            <a:r>
              <a:rPr lang="en-US" sz="6250" dirty="0">
                <a:solidFill>
                  <a:srgbClr val="DCFF50"/>
                </a:solidFill>
                <a:latin typeface="Roboto Mono Medium" pitchFamily="34" charset="0"/>
                <a:ea typeface="Roboto Mono Medium" pitchFamily="34" charset="-122"/>
                <a:cs typeface="Roboto Mono Medium" pitchFamily="34" charset="-120"/>
              </a:rPr>
              <a:t>Disaster Relief</a:t>
            </a:r>
            <a:endParaRPr lang="en-US" sz="6250" dirty="0"/>
          </a:p>
        </p:txBody>
      </p:sp>
      <p:sp>
        <p:nvSpPr>
          <p:cNvPr id="4" name="Text 1"/>
          <p:cNvSpPr/>
          <p:nvPr/>
        </p:nvSpPr>
        <p:spPr>
          <a:xfrm>
            <a:off x="793790" y="5321617"/>
            <a:ext cx="7556421" cy="793671"/>
          </a:xfrm>
          <a:prstGeom prst="rect">
            <a:avLst/>
          </a:prstGeom>
          <a:noFill/>
          <a:ln/>
        </p:spPr>
        <p:txBody>
          <a:bodyPr wrap="square" lIns="0" tIns="0" rIns="0" bIns="0" rtlCol="0" anchor="t"/>
          <a:lstStyle/>
          <a:p>
            <a:pPr algn="l" indent="0" marL="0">
              <a:lnSpc>
                <a:spcPts val="3100"/>
              </a:lnSpc>
              <a:buNone/>
            </a:pPr>
            <a:r>
              <a:rPr lang="en-US" sz="2500" dirty="0">
                <a:solidFill>
                  <a:srgbClr val="FFFFFF"/>
                </a:solidFill>
                <a:latin typeface="Roboto Mono Medium" pitchFamily="34" charset="0"/>
                <a:ea typeface="Roboto Mono Medium" pitchFamily="34" charset="-122"/>
                <a:cs typeface="Roboto Mono Medium" pitchFamily="34" charset="-120"/>
              </a:rPr>
              <a:t>A Technology-Driven Solution for Emergency Management</a:t>
            </a:r>
            <a:endParaRPr lang="en-US" sz="2500" dirty="0"/>
          </a:p>
        </p:txBody>
      </p:sp>
      <p:sp>
        <p:nvSpPr>
          <p:cNvPr id="5" name="Text 2"/>
          <p:cNvSpPr/>
          <p:nvPr/>
        </p:nvSpPr>
        <p:spPr>
          <a:xfrm>
            <a:off x="793790" y="6353413"/>
            <a:ext cx="7556421" cy="762238"/>
          </a:xfrm>
          <a:prstGeom prst="rect">
            <a:avLst/>
          </a:prstGeom>
          <a:noFill/>
          <a:ln/>
        </p:spPr>
        <p:txBody>
          <a:bodyPr wrap="square" lIns="0" tIns="0" rIns="0" bIns="0" rtlCol="0" anchor="t"/>
          <a:lstStyle/>
          <a:p>
            <a:pPr algn="l" indent="0" marL="0">
              <a:lnSpc>
                <a:spcPts val="2000"/>
              </a:lnSpc>
              <a:buNone/>
            </a:pPr>
            <a:r>
              <a:rPr lang="en-US" sz="1250" dirty="0">
                <a:solidFill>
                  <a:srgbClr val="E5E0DF"/>
                </a:solidFill>
                <a:latin typeface="Roboto" pitchFamily="34" charset="0"/>
                <a:ea typeface="Roboto" pitchFamily="34" charset="-122"/>
                <a:cs typeface="Roboto" pitchFamily="34" charset="-120"/>
              </a:rPr>
              <a:t>Hello everyone, I am Ujjwal Tyagi. Today, I am presenting my solution for Case Study 51 — a Volunteer Coordination Portal for Disaster Relief. This system helps track volunteers, assign tasks, and coordinate operations during emergencies.</a:t>
            </a:r>
            <a:endParaRPr lang="en-US" sz="12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282083"/>
            <a:ext cx="5784175"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ono Medium" pitchFamily="34" charset="0"/>
                <a:ea typeface="Roboto Mono Medium" pitchFamily="34" charset="-122"/>
                <a:cs typeface="Roboto Mono Medium" pitchFamily="34" charset="-120"/>
              </a:rPr>
              <a:t>Problem Statement</a:t>
            </a:r>
            <a:endParaRPr lang="en-US" sz="4450" dirty="0"/>
          </a:p>
        </p:txBody>
      </p:sp>
      <p:sp>
        <p:nvSpPr>
          <p:cNvPr id="4" name="Text 1"/>
          <p:cNvSpPr/>
          <p:nvPr/>
        </p:nvSpPr>
        <p:spPr>
          <a:xfrm>
            <a:off x="793790" y="5331023"/>
            <a:ext cx="13042821" cy="1451610"/>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During disasters, volunteer management becomes extremely chaotic. Teams often struggle to track who is available, what skills they have, and where they currently are. Schedules become confusing, and task assignment happens manually, which wastes time. There is also no proper channel for real-time communication. All these issues delay relief efforts and reduce their effectiveness.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208133"/>
            <a:ext cx="5784175"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ono Medium" pitchFamily="34" charset="0"/>
                <a:ea typeface="Roboto Mono Medium" pitchFamily="34" charset="-122"/>
                <a:cs typeface="Roboto Mono Medium" pitchFamily="34" charset="-120"/>
              </a:rPr>
              <a:t>Proposed Solution</a:t>
            </a:r>
            <a:endParaRPr lang="en-US" sz="4450" dirty="0"/>
          </a:p>
        </p:txBody>
      </p:sp>
      <p:sp>
        <p:nvSpPr>
          <p:cNvPr id="3" name="Shape 1"/>
          <p:cNvSpPr/>
          <p:nvPr/>
        </p:nvSpPr>
        <p:spPr>
          <a:xfrm>
            <a:off x="793790" y="3370540"/>
            <a:ext cx="4196358" cy="1306949"/>
          </a:xfrm>
          <a:prstGeom prst="roundRect">
            <a:avLst>
              <a:gd name="adj" fmla="val 2603"/>
            </a:avLst>
          </a:prstGeom>
          <a:solidFill>
            <a:srgbClr val="404040"/>
          </a:solidFill>
          <a:ln/>
        </p:spPr>
      </p:sp>
      <p:sp>
        <p:nvSpPr>
          <p:cNvPr id="4" name="Text 2"/>
          <p:cNvSpPr/>
          <p:nvPr/>
        </p:nvSpPr>
        <p:spPr>
          <a:xfrm>
            <a:off x="1020604" y="3597354"/>
            <a:ext cx="3741182"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Volunteer Registration</a:t>
            </a:r>
            <a:endParaRPr lang="en-US" sz="2200" dirty="0"/>
          </a:p>
        </p:txBody>
      </p:sp>
      <p:sp>
        <p:nvSpPr>
          <p:cNvPr id="5" name="Text 3"/>
          <p:cNvSpPr/>
          <p:nvPr/>
        </p:nvSpPr>
        <p:spPr>
          <a:xfrm>
            <a:off x="1020604" y="4087773"/>
            <a:ext cx="3742730" cy="362903"/>
          </a:xfrm>
          <a:prstGeom prst="rect">
            <a:avLst/>
          </a:prstGeom>
          <a:noFill/>
          <a:ln/>
        </p:spPr>
        <p:txBody>
          <a:bodyPr wrap="non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Register and update skills</a:t>
            </a:r>
            <a:endParaRPr lang="en-US" sz="1750" dirty="0"/>
          </a:p>
        </p:txBody>
      </p:sp>
      <p:sp>
        <p:nvSpPr>
          <p:cNvPr id="6" name="Shape 4"/>
          <p:cNvSpPr/>
          <p:nvPr/>
        </p:nvSpPr>
        <p:spPr>
          <a:xfrm>
            <a:off x="5216962" y="3370540"/>
            <a:ext cx="4196358" cy="1306949"/>
          </a:xfrm>
          <a:prstGeom prst="roundRect">
            <a:avLst>
              <a:gd name="adj" fmla="val 2603"/>
            </a:avLst>
          </a:prstGeom>
          <a:solidFill>
            <a:srgbClr val="404040"/>
          </a:solidFill>
          <a:ln/>
        </p:spPr>
      </p:sp>
      <p:sp>
        <p:nvSpPr>
          <p:cNvPr id="7" name="Text 5"/>
          <p:cNvSpPr/>
          <p:nvPr/>
        </p:nvSpPr>
        <p:spPr>
          <a:xfrm>
            <a:off x="5443776" y="3597354"/>
            <a:ext cx="3741182"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Real-Time Availability</a:t>
            </a:r>
            <a:endParaRPr lang="en-US" sz="2200" dirty="0"/>
          </a:p>
        </p:txBody>
      </p:sp>
      <p:sp>
        <p:nvSpPr>
          <p:cNvPr id="8" name="Text 6"/>
          <p:cNvSpPr/>
          <p:nvPr/>
        </p:nvSpPr>
        <p:spPr>
          <a:xfrm>
            <a:off x="5443776" y="4087773"/>
            <a:ext cx="3742730" cy="362903"/>
          </a:xfrm>
          <a:prstGeom prst="rect">
            <a:avLst/>
          </a:prstGeom>
          <a:noFill/>
          <a:ln/>
        </p:spPr>
        <p:txBody>
          <a:bodyPr wrap="non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Share current status instantly</a:t>
            </a:r>
            <a:endParaRPr lang="en-US" sz="1750" dirty="0"/>
          </a:p>
        </p:txBody>
      </p:sp>
      <p:sp>
        <p:nvSpPr>
          <p:cNvPr id="9" name="Shape 7"/>
          <p:cNvSpPr/>
          <p:nvPr/>
        </p:nvSpPr>
        <p:spPr>
          <a:xfrm>
            <a:off x="9640133" y="3370540"/>
            <a:ext cx="4196358" cy="1306949"/>
          </a:xfrm>
          <a:prstGeom prst="roundRect">
            <a:avLst>
              <a:gd name="adj" fmla="val 2603"/>
            </a:avLst>
          </a:prstGeom>
          <a:solidFill>
            <a:srgbClr val="404040"/>
          </a:solidFill>
          <a:ln/>
        </p:spPr>
      </p:sp>
      <p:sp>
        <p:nvSpPr>
          <p:cNvPr id="10" name="Text 8"/>
          <p:cNvSpPr/>
          <p:nvPr/>
        </p:nvSpPr>
        <p:spPr>
          <a:xfrm>
            <a:off x="9866948" y="3597354"/>
            <a:ext cx="3741182"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Automated Coordination</a:t>
            </a:r>
            <a:endParaRPr lang="en-US" sz="2200" dirty="0"/>
          </a:p>
        </p:txBody>
      </p:sp>
      <p:sp>
        <p:nvSpPr>
          <p:cNvPr id="11" name="Text 9"/>
          <p:cNvSpPr/>
          <p:nvPr/>
        </p:nvSpPr>
        <p:spPr>
          <a:xfrm>
            <a:off x="9866948" y="4087773"/>
            <a:ext cx="3742730" cy="362903"/>
          </a:xfrm>
          <a:prstGeom prst="rect">
            <a:avLst/>
          </a:prstGeom>
          <a:noFill/>
          <a:ln/>
        </p:spPr>
        <p:txBody>
          <a:bodyPr wrap="non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Scheduling and task assignment</a:t>
            </a:r>
            <a:endParaRPr lang="en-US" sz="1750" dirty="0"/>
          </a:p>
        </p:txBody>
      </p:sp>
      <p:sp>
        <p:nvSpPr>
          <p:cNvPr id="12" name="Text 10"/>
          <p:cNvSpPr/>
          <p:nvPr/>
        </p:nvSpPr>
        <p:spPr>
          <a:xfrm>
            <a:off x="793790" y="4932640"/>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To solve these problems, I am proposing a centralized Volunteer Coordination Portal. This portal will allow volunteers to register, update their skills, and share real-time availability. It will also support scheduling, shift management, task assignment, location tracking, and emergency notifications. Everything becomes automated and organized.</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669613"/>
            <a:ext cx="6464618"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ono Medium" pitchFamily="34" charset="0"/>
                <a:ea typeface="Roboto Mono Medium" pitchFamily="34" charset="-122"/>
                <a:cs typeface="Roboto Mono Medium" pitchFamily="34" charset="-120"/>
              </a:rPr>
              <a:t>System Architecture</a:t>
            </a:r>
            <a:endParaRPr lang="en-US" sz="4450" dirty="0"/>
          </a:p>
        </p:txBody>
      </p:sp>
      <p:sp>
        <p:nvSpPr>
          <p:cNvPr id="3" name="Text 1"/>
          <p:cNvSpPr/>
          <p:nvPr/>
        </p:nvSpPr>
        <p:spPr>
          <a:xfrm>
            <a:off x="793790" y="294536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Roboto Mono Medium" pitchFamily="34" charset="0"/>
                <a:ea typeface="Roboto Mono Medium" pitchFamily="34" charset="-122"/>
                <a:cs typeface="Roboto Mono Medium" pitchFamily="34" charset="-120"/>
              </a:rPr>
              <a:t>Frontend Layer</a:t>
            </a:r>
            <a:endParaRPr lang="en-US" sz="2200" dirty="0"/>
          </a:p>
        </p:txBody>
      </p:sp>
      <p:sp>
        <p:nvSpPr>
          <p:cNvPr id="4" name="Text 2"/>
          <p:cNvSpPr/>
          <p:nvPr/>
        </p:nvSpPr>
        <p:spPr>
          <a:xfrm>
            <a:off x="793790" y="352651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Web and mobile app interface</a:t>
            </a:r>
            <a:endParaRPr lang="en-US" sz="1750" dirty="0"/>
          </a:p>
        </p:txBody>
      </p:sp>
      <p:sp>
        <p:nvSpPr>
          <p:cNvPr id="5" name="Text 3"/>
          <p:cNvSpPr/>
          <p:nvPr/>
        </p:nvSpPr>
        <p:spPr>
          <a:xfrm>
            <a:off x="793790" y="396871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User-friendly dashboard</a:t>
            </a:r>
            <a:endParaRPr lang="en-US" sz="1750" dirty="0"/>
          </a:p>
        </p:txBody>
      </p:sp>
      <p:sp>
        <p:nvSpPr>
          <p:cNvPr id="6" name="Text 4"/>
          <p:cNvSpPr/>
          <p:nvPr/>
        </p:nvSpPr>
        <p:spPr>
          <a:xfrm>
            <a:off x="793790" y="441090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Real-time updates</a:t>
            </a:r>
            <a:endParaRPr lang="en-US" sz="1750" dirty="0"/>
          </a:p>
        </p:txBody>
      </p:sp>
      <p:sp>
        <p:nvSpPr>
          <p:cNvPr id="7" name="Text 5"/>
          <p:cNvSpPr/>
          <p:nvPr/>
        </p:nvSpPr>
        <p:spPr>
          <a:xfrm>
            <a:off x="7599521" y="2945368"/>
            <a:ext cx="3571042" cy="354330"/>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Roboto Mono Medium" pitchFamily="34" charset="0"/>
                <a:ea typeface="Roboto Mono Medium" pitchFamily="34" charset="-122"/>
                <a:cs typeface="Roboto Mono Medium" pitchFamily="34" charset="-120"/>
              </a:rPr>
              <a:t>Backend &amp; Integration</a:t>
            </a:r>
            <a:endParaRPr lang="en-US" sz="2200" dirty="0"/>
          </a:p>
        </p:txBody>
      </p:sp>
      <p:sp>
        <p:nvSpPr>
          <p:cNvPr id="8" name="Text 6"/>
          <p:cNvSpPr/>
          <p:nvPr/>
        </p:nvSpPr>
        <p:spPr>
          <a:xfrm>
            <a:off x="7599521" y="352651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Node.js and Express server</a:t>
            </a:r>
            <a:endParaRPr lang="en-US" sz="1750" dirty="0"/>
          </a:p>
        </p:txBody>
      </p:sp>
      <p:sp>
        <p:nvSpPr>
          <p:cNvPr id="9" name="Text 7"/>
          <p:cNvSpPr/>
          <p:nvPr/>
        </p:nvSpPr>
        <p:spPr>
          <a:xfrm>
            <a:off x="7599521" y="396871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Google Maps API for location tracking</a:t>
            </a:r>
            <a:endParaRPr lang="en-US" sz="1750" dirty="0"/>
          </a:p>
        </p:txBody>
      </p:sp>
      <p:sp>
        <p:nvSpPr>
          <p:cNvPr id="10" name="Text 8"/>
          <p:cNvSpPr/>
          <p:nvPr/>
        </p:nvSpPr>
        <p:spPr>
          <a:xfrm>
            <a:off x="7599521" y="441090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SMS and push notifications</a:t>
            </a:r>
            <a:endParaRPr lang="en-US" sz="1750" dirty="0"/>
          </a:p>
        </p:txBody>
      </p:sp>
      <p:sp>
        <p:nvSpPr>
          <p:cNvPr id="11" name="Text 9"/>
          <p:cNvSpPr/>
          <p:nvPr/>
        </p:nvSpPr>
        <p:spPr>
          <a:xfrm>
            <a:off x="793790" y="5108258"/>
            <a:ext cx="13042821" cy="1451610"/>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This is the high-level architecture of the system. Volunteers and admins access the system through a web or mobile app. The backend is built using Node.js and Express, which handles data flow and business logic. All volunteer details, schedules, and tasks are stored in a secure database like PostgreSQL or MongoDB. The system also integrates with Google Maps API for live location tracking and an SMS or push notification service for emergency alerts.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845231"/>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ono Medium" pitchFamily="34" charset="0"/>
                <a:ea typeface="Roboto Mono Medium" pitchFamily="34" charset="-122"/>
                <a:cs typeface="Roboto Mono Medium" pitchFamily="34" charset="-120"/>
              </a:rPr>
              <a:t>Key Modules</a:t>
            </a:r>
            <a:endParaRPr lang="en-US" sz="4450" dirty="0"/>
          </a:p>
        </p:txBody>
      </p:sp>
      <p:sp>
        <p:nvSpPr>
          <p:cNvPr id="3" name="Shape 1"/>
          <p:cNvSpPr/>
          <p:nvPr/>
        </p:nvSpPr>
        <p:spPr>
          <a:xfrm>
            <a:off x="793790" y="3007638"/>
            <a:ext cx="13042821" cy="1669852"/>
          </a:xfrm>
          <a:prstGeom prst="roundRect">
            <a:avLst>
              <a:gd name="adj" fmla="val 2038"/>
            </a:avLst>
          </a:prstGeom>
          <a:solidFill>
            <a:srgbClr val="404040"/>
          </a:solidFill>
          <a:ln/>
        </p:spPr>
      </p:sp>
      <p:sp>
        <p:nvSpPr>
          <p:cNvPr id="4" name="Shape 2"/>
          <p:cNvSpPr/>
          <p:nvPr/>
        </p:nvSpPr>
        <p:spPr>
          <a:xfrm>
            <a:off x="793790" y="3007638"/>
            <a:ext cx="6521410" cy="1669852"/>
          </a:xfrm>
          <a:prstGeom prst="roundRect">
            <a:avLst>
              <a:gd name="adj" fmla="val 2038"/>
            </a:avLst>
          </a:prstGeom>
          <a:solidFill>
            <a:srgbClr val="404040"/>
          </a:solidFill>
          <a:ln/>
        </p:spPr>
      </p:sp>
      <p:sp>
        <p:nvSpPr>
          <p:cNvPr id="5" name="Text 3"/>
          <p:cNvSpPr/>
          <p:nvPr/>
        </p:nvSpPr>
        <p:spPr>
          <a:xfrm>
            <a:off x="1020604" y="323445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Volunteer Module</a:t>
            </a:r>
            <a:endParaRPr lang="en-US" sz="2200" dirty="0"/>
          </a:p>
        </p:txBody>
      </p:sp>
      <p:sp>
        <p:nvSpPr>
          <p:cNvPr id="6" name="Text 4"/>
          <p:cNvSpPr/>
          <p:nvPr/>
        </p:nvSpPr>
        <p:spPr>
          <a:xfrm>
            <a:off x="1020604" y="3724870"/>
            <a:ext cx="6067782"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Profile management, skills update, availability marking, task updates</a:t>
            </a:r>
            <a:endParaRPr lang="en-US" sz="1750" dirty="0"/>
          </a:p>
        </p:txBody>
      </p:sp>
      <p:sp>
        <p:nvSpPr>
          <p:cNvPr id="7" name="Shape 5"/>
          <p:cNvSpPr/>
          <p:nvPr/>
        </p:nvSpPr>
        <p:spPr>
          <a:xfrm>
            <a:off x="7315200" y="3007638"/>
            <a:ext cx="6521410" cy="1669852"/>
          </a:xfrm>
          <a:prstGeom prst="rect">
            <a:avLst/>
          </a:prstGeom>
          <a:solidFill>
            <a:srgbClr val="404040"/>
          </a:solidFill>
          <a:ln/>
        </p:spPr>
      </p:sp>
      <p:sp>
        <p:nvSpPr>
          <p:cNvPr id="8" name="Shape 6"/>
          <p:cNvSpPr/>
          <p:nvPr/>
        </p:nvSpPr>
        <p:spPr>
          <a:xfrm>
            <a:off x="7315200" y="3007638"/>
            <a:ext cx="30480" cy="1669852"/>
          </a:xfrm>
          <a:prstGeom prst="roundRect">
            <a:avLst>
              <a:gd name="adj" fmla="val 111628"/>
            </a:avLst>
          </a:prstGeom>
          <a:solidFill>
            <a:srgbClr val="595959"/>
          </a:solidFill>
          <a:ln/>
        </p:spPr>
      </p:sp>
      <p:sp>
        <p:nvSpPr>
          <p:cNvPr id="9" name="Text 7"/>
          <p:cNvSpPr/>
          <p:nvPr/>
        </p:nvSpPr>
        <p:spPr>
          <a:xfrm>
            <a:off x="7542014" y="323445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Admin Module</a:t>
            </a:r>
            <a:endParaRPr lang="en-US" sz="2200" dirty="0"/>
          </a:p>
        </p:txBody>
      </p:sp>
      <p:sp>
        <p:nvSpPr>
          <p:cNvPr id="10" name="Text 8"/>
          <p:cNvSpPr/>
          <p:nvPr/>
        </p:nvSpPr>
        <p:spPr>
          <a:xfrm>
            <a:off x="7542014" y="3724870"/>
            <a:ext cx="6067782"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Schedule management, task assignment, live location tracking, reporting</a:t>
            </a:r>
            <a:endParaRPr lang="en-US" sz="1750" dirty="0"/>
          </a:p>
        </p:txBody>
      </p:sp>
      <p:sp>
        <p:nvSpPr>
          <p:cNvPr id="11" name="Text 9"/>
          <p:cNvSpPr/>
          <p:nvPr/>
        </p:nvSpPr>
        <p:spPr>
          <a:xfrm>
            <a:off x="793790" y="4932640"/>
            <a:ext cx="13042821" cy="1451610"/>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The system has two major modules: First, the Volunteer Module — where volunteers manage their profile, update skills, mark availability, and receive task updates. Second, the Admin Module — where coordinators manage schedules, assign tasks based on volunteer skills, track locations on a live map, and generate reports. These modules work together to enable smooth disaster management.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931069"/>
            <a:ext cx="5784175"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ono Medium" pitchFamily="34" charset="0"/>
                <a:ea typeface="Roboto Mono Medium" pitchFamily="34" charset="-122"/>
                <a:cs typeface="Roboto Mono Medium" pitchFamily="34" charset="-120"/>
              </a:rPr>
              <a:t>Technologies Used</a:t>
            </a:r>
            <a:endParaRPr lang="en-US" sz="4450" dirty="0"/>
          </a:p>
        </p:txBody>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93790" y="2093476"/>
            <a:ext cx="566976" cy="566976"/>
          </a:xfrm>
          <a:prstGeom prst="rect">
            <a:avLst/>
          </a:prstGeom>
        </p:spPr>
      </p:pic>
      <p:sp>
        <p:nvSpPr>
          <p:cNvPr id="4" name="Text 1"/>
          <p:cNvSpPr/>
          <p:nvPr/>
        </p:nvSpPr>
        <p:spPr>
          <a:xfrm>
            <a:off x="793790" y="294393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Frontend</a:t>
            </a:r>
            <a:endParaRPr lang="en-US" sz="2200" dirty="0"/>
          </a:p>
        </p:txBody>
      </p:sp>
      <p:sp>
        <p:nvSpPr>
          <p:cNvPr id="5" name="Text 2"/>
          <p:cNvSpPr/>
          <p:nvPr/>
        </p:nvSpPr>
        <p:spPr>
          <a:xfrm>
            <a:off x="793790" y="3434358"/>
            <a:ext cx="6379607" cy="362903"/>
          </a:xfrm>
          <a:prstGeom prst="rect">
            <a:avLst/>
          </a:prstGeom>
          <a:noFill/>
          <a:ln/>
        </p:spPr>
        <p:txBody>
          <a:bodyPr wrap="non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React with HTML and CSS for clean, responsive UI</a:t>
            </a:r>
            <a:endParaRPr lang="en-US" sz="1750" dirty="0"/>
          </a:p>
        </p:txBody>
      </p:sp>
      <p:pic>
        <p:nvPicPr>
          <p:cNvPr id="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56884" y="2093476"/>
            <a:ext cx="566976" cy="566976"/>
          </a:xfrm>
          <a:prstGeom prst="rect">
            <a:avLst/>
          </a:prstGeom>
        </p:spPr>
      </p:pic>
      <p:sp>
        <p:nvSpPr>
          <p:cNvPr id="7" name="Text 3"/>
          <p:cNvSpPr/>
          <p:nvPr/>
        </p:nvSpPr>
        <p:spPr>
          <a:xfrm>
            <a:off x="7456884" y="294393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Backend</a:t>
            </a:r>
            <a:endParaRPr lang="en-US" sz="2200" dirty="0"/>
          </a:p>
        </p:txBody>
      </p:sp>
      <p:sp>
        <p:nvSpPr>
          <p:cNvPr id="8" name="Text 4"/>
          <p:cNvSpPr/>
          <p:nvPr/>
        </p:nvSpPr>
        <p:spPr>
          <a:xfrm>
            <a:off x="7456884" y="3434358"/>
            <a:ext cx="6379726" cy="362903"/>
          </a:xfrm>
          <a:prstGeom prst="rect">
            <a:avLst/>
          </a:prstGeom>
          <a:noFill/>
          <a:ln/>
        </p:spPr>
        <p:txBody>
          <a:bodyPr wrap="non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Node.js and Express for fast API handling</a:t>
            </a:r>
            <a:endParaRPr lang="en-US" sz="1750" dirty="0"/>
          </a:p>
        </p:txBody>
      </p:sp>
      <p:pic>
        <p:nvPicPr>
          <p:cNvPr id="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93790" y="4250888"/>
            <a:ext cx="566976" cy="566976"/>
          </a:xfrm>
          <a:prstGeom prst="rect">
            <a:avLst/>
          </a:prstGeom>
        </p:spPr>
      </p:pic>
      <p:sp>
        <p:nvSpPr>
          <p:cNvPr id="10" name="Text 5"/>
          <p:cNvSpPr/>
          <p:nvPr/>
        </p:nvSpPr>
        <p:spPr>
          <a:xfrm>
            <a:off x="793790" y="510135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Database</a:t>
            </a:r>
            <a:endParaRPr lang="en-US" sz="2200" dirty="0"/>
          </a:p>
        </p:txBody>
      </p:sp>
      <p:sp>
        <p:nvSpPr>
          <p:cNvPr id="11" name="Text 6"/>
          <p:cNvSpPr/>
          <p:nvPr/>
        </p:nvSpPr>
        <p:spPr>
          <a:xfrm>
            <a:off x="793790" y="5591770"/>
            <a:ext cx="6379607" cy="362903"/>
          </a:xfrm>
          <a:prstGeom prst="rect">
            <a:avLst/>
          </a:prstGeom>
          <a:noFill/>
          <a:ln/>
        </p:spPr>
        <p:txBody>
          <a:bodyPr wrap="non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PostgreSQL or MongoDB for structured data storage</a:t>
            </a:r>
            <a:endParaRPr lang="en-US" sz="1750" dirty="0"/>
          </a:p>
        </p:txBody>
      </p:sp>
      <p:pic>
        <p:nvPicPr>
          <p:cNvPr id="12"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56884" y="4250888"/>
            <a:ext cx="566976" cy="566976"/>
          </a:xfrm>
          <a:prstGeom prst="rect">
            <a:avLst/>
          </a:prstGeom>
        </p:spPr>
      </p:pic>
      <p:sp>
        <p:nvSpPr>
          <p:cNvPr id="13" name="Text 7"/>
          <p:cNvSpPr/>
          <p:nvPr/>
        </p:nvSpPr>
        <p:spPr>
          <a:xfrm>
            <a:off x="7456884" y="5101352"/>
            <a:ext cx="2890837"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Location Services</a:t>
            </a:r>
            <a:endParaRPr lang="en-US" sz="2200" dirty="0"/>
          </a:p>
        </p:txBody>
      </p:sp>
      <p:sp>
        <p:nvSpPr>
          <p:cNvPr id="14" name="Text 8"/>
          <p:cNvSpPr/>
          <p:nvPr/>
        </p:nvSpPr>
        <p:spPr>
          <a:xfrm>
            <a:off x="7456884" y="5591770"/>
            <a:ext cx="6379726" cy="362903"/>
          </a:xfrm>
          <a:prstGeom prst="rect">
            <a:avLst/>
          </a:prstGeom>
          <a:noFill/>
          <a:ln/>
        </p:spPr>
        <p:txBody>
          <a:bodyPr wrap="non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Google Maps API for live tracking and navigation</a:t>
            </a:r>
            <a:endParaRPr lang="en-US" sz="1750" dirty="0"/>
          </a:p>
        </p:txBody>
      </p:sp>
      <p:sp>
        <p:nvSpPr>
          <p:cNvPr id="15" name="Text 9"/>
          <p:cNvSpPr/>
          <p:nvPr/>
        </p:nvSpPr>
        <p:spPr>
          <a:xfrm>
            <a:off x="793790" y="6209824"/>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For the frontend, I am using React along with HTML and CSS to create a clean, responsive UI. The backend uses Node.js and Express for fast API handling. A database like PostgreSQL or MongoDB stores all structured information. Google Maps API enables location tracking, and JWT authentication ensures secure login for both volunteers and admins.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77860"/>
            <a:ext cx="10887789" cy="708779"/>
          </a:xfrm>
          <a:prstGeom prst="rect">
            <a:avLst/>
          </a:prstGeom>
          <a:noFill/>
          <a:ln/>
        </p:spPr>
        <p:txBody>
          <a:bodyPr wrap="none" lIns="0" tIns="0" rIns="0" bIns="0" rtlCol="0" anchor="t"/>
          <a:lstStyle/>
          <a:p>
            <a:pPr algn="l" indent="0" marL="0">
              <a:lnSpc>
                <a:spcPts val="5550"/>
              </a:lnSpc>
              <a:buNone/>
            </a:pPr>
            <a:r>
              <a:rPr lang="en-US" sz="4450" dirty="0">
                <a:solidFill>
                  <a:srgbClr val="FFFFFF"/>
                </a:solidFill>
                <a:latin typeface="Roboto Mono Medium" pitchFamily="34" charset="0"/>
                <a:ea typeface="Roboto Mono Medium" pitchFamily="34" charset="-122"/>
                <a:cs typeface="Roboto Mono Medium" pitchFamily="34" charset="-120"/>
              </a:rPr>
              <a:t>How My Technical Knowledge Helps</a:t>
            </a:r>
            <a:endParaRPr lang="en-US" sz="4450" dirty="0"/>
          </a:p>
        </p:txBody>
      </p:sp>
      <p:sp>
        <p:nvSpPr>
          <p:cNvPr id="3" name="Shape 1"/>
          <p:cNvSpPr/>
          <p:nvPr/>
        </p:nvSpPr>
        <p:spPr>
          <a:xfrm>
            <a:off x="793790" y="2140267"/>
            <a:ext cx="510302" cy="510302"/>
          </a:xfrm>
          <a:prstGeom prst="roundRect">
            <a:avLst>
              <a:gd name="adj" fmla="val 6667"/>
            </a:avLst>
          </a:prstGeom>
          <a:solidFill>
            <a:srgbClr val="404040"/>
          </a:solidFill>
          <a:ln/>
        </p:spPr>
      </p:sp>
      <p:sp>
        <p:nvSpPr>
          <p:cNvPr id="4" name="Text 2"/>
          <p:cNvSpPr/>
          <p:nvPr/>
        </p:nvSpPr>
        <p:spPr>
          <a:xfrm>
            <a:off x="878860" y="218277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E5E0DF"/>
                </a:solidFill>
                <a:latin typeface="Roboto Mono Medium" pitchFamily="34" charset="0"/>
                <a:ea typeface="Roboto Mono Medium" pitchFamily="34" charset="-122"/>
                <a:cs typeface="Roboto Mono Medium" pitchFamily="34" charset="-120"/>
              </a:rPr>
              <a:t>1</a:t>
            </a:r>
            <a:endParaRPr lang="en-US" sz="2650" dirty="0"/>
          </a:p>
        </p:txBody>
      </p:sp>
      <p:sp>
        <p:nvSpPr>
          <p:cNvPr id="5" name="Text 3"/>
          <p:cNvSpPr/>
          <p:nvPr/>
        </p:nvSpPr>
        <p:spPr>
          <a:xfrm>
            <a:off x="1530906" y="221813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DBMS Concepts</a:t>
            </a:r>
            <a:endParaRPr lang="en-US" sz="2200" dirty="0"/>
          </a:p>
        </p:txBody>
      </p:sp>
      <p:sp>
        <p:nvSpPr>
          <p:cNvPr id="6" name="Text 4"/>
          <p:cNvSpPr/>
          <p:nvPr/>
        </p:nvSpPr>
        <p:spPr>
          <a:xfrm>
            <a:off x="1530906" y="2708553"/>
            <a:ext cx="5642491"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Design scalable and secure data storage for volunteer information and operations</a:t>
            </a:r>
            <a:endParaRPr lang="en-US" sz="1750" dirty="0"/>
          </a:p>
        </p:txBody>
      </p:sp>
      <p:sp>
        <p:nvSpPr>
          <p:cNvPr id="7" name="Shape 5"/>
          <p:cNvSpPr/>
          <p:nvPr/>
        </p:nvSpPr>
        <p:spPr>
          <a:xfrm>
            <a:off x="7456884" y="2140267"/>
            <a:ext cx="510302" cy="510302"/>
          </a:xfrm>
          <a:prstGeom prst="roundRect">
            <a:avLst>
              <a:gd name="adj" fmla="val 6667"/>
            </a:avLst>
          </a:prstGeom>
          <a:solidFill>
            <a:srgbClr val="404040"/>
          </a:solidFill>
          <a:ln/>
        </p:spPr>
      </p:sp>
      <p:sp>
        <p:nvSpPr>
          <p:cNvPr id="8" name="Text 6"/>
          <p:cNvSpPr/>
          <p:nvPr/>
        </p:nvSpPr>
        <p:spPr>
          <a:xfrm>
            <a:off x="7541955" y="2182773"/>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E5E0DF"/>
                </a:solidFill>
                <a:latin typeface="Roboto Mono Medium" pitchFamily="34" charset="0"/>
                <a:ea typeface="Roboto Mono Medium" pitchFamily="34" charset="-122"/>
                <a:cs typeface="Roboto Mono Medium" pitchFamily="34" charset="-120"/>
              </a:rPr>
              <a:t>2</a:t>
            </a:r>
            <a:endParaRPr lang="en-US" sz="2650" dirty="0"/>
          </a:p>
        </p:txBody>
      </p:sp>
      <p:sp>
        <p:nvSpPr>
          <p:cNvPr id="9" name="Text 7"/>
          <p:cNvSpPr/>
          <p:nvPr/>
        </p:nvSpPr>
        <p:spPr>
          <a:xfrm>
            <a:off x="8194000" y="2218134"/>
            <a:ext cx="3741182"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Web Development Skills</a:t>
            </a:r>
            <a:endParaRPr lang="en-US" sz="2200" dirty="0"/>
          </a:p>
        </p:txBody>
      </p:sp>
      <p:sp>
        <p:nvSpPr>
          <p:cNvPr id="10" name="Text 8"/>
          <p:cNvSpPr/>
          <p:nvPr/>
        </p:nvSpPr>
        <p:spPr>
          <a:xfrm>
            <a:off x="8194000" y="2708553"/>
            <a:ext cx="5642610"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Create user-friendly pages for both volunteers and admins with responsive design</a:t>
            </a:r>
            <a:endParaRPr lang="en-US" sz="1750" dirty="0"/>
          </a:p>
        </p:txBody>
      </p:sp>
      <p:sp>
        <p:nvSpPr>
          <p:cNvPr id="11" name="Shape 9"/>
          <p:cNvSpPr/>
          <p:nvPr/>
        </p:nvSpPr>
        <p:spPr>
          <a:xfrm>
            <a:off x="793790" y="3887986"/>
            <a:ext cx="510302" cy="510302"/>
          </a:xfrm>
          <a:prstGeom prst="roundRect">
            <a:avLst>
              <a:gd name="adj" fmla="val 6667"/>
            </a:avLst>
          </a:prstGeom>
          <a:solidFill>
            <a:srgbClr val="404040"/>
          </a:solidFill>
          <a:ln/>
        </p:spPr>
      </p:sp>
      <p:sp>
        <p:nvSpPr>
          <p:cNvPr id="12" name="Text 10"/>
          <p:cNvSpPr/>
          <p:nvPr/>
        </p:nvSpPr>
        <p:spPr>
          <a:xfrm>
            <a:off x="878860" y="3930491"/>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E5E0DF"/>
                </a:solidFill>
                <a:latin typeface="Roboto Mono Medium" pitchFamily="34" charset="0"/>
                <a:ea typeface="Roboto Mono Medium" pitchFamily="34" charset="-122"/>
                <a:cs typeface="Roboto Mono Medium" pitchFamily="34" charset="-120"/>
              </a:rPr>
              <a:t>3</a:t>
            </a:r>
            <a:endParaRPr lang="en-US" sz="2650" dirty="0"/>
          </a:p>
        </p:txBody>
      </p:sp>
      <p:sp>
        <p:nvSpPr>
          <p:cNvPr id="13" name="Text 11"/>
          <p:cNvSpPr/>
          <p:nvPr/>
        </p:nvSpPr>
        <p:spPr>
          <a:xfrm>
            <a:off x="1530906" y="396585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API Integration</a:t>
            </a:r>
            <a:endParaRPr lang="en-US" sz="2200" dirty="0"/>
          </a:p>
        </p:txBody>
      </p:sp>
      <p:sp>
        <p:nvSpPr>
          <p:cNvPr id="14" name="Text 12"/>
          <p:cNvSpPr/>
          <p:nvPr/>
        </p:nvSpPr>
        <p:spPr>
          <a:xfrm>
            <a:off x="1530906" y="4456271"/>
            <a:ext cx="5642491"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Connect maps and notification services for real-time communication</a:t>
            </a:r>
            <a:endParaRPr lang="en-US" sz="1750" dirty="0"/>
          </a:p>
        </p:txBody>
      </p:sp>
      <p:sp>
        <p:nvSpPr>
          <p:cNvPr id="15" name="Shape 13"/>
          <p:cNvSpPr/>
          <p:nvPr/>
        </p:nvSpPr>
        <p:spPr>
          <a:xfrm>
            <a:off x="7456884" y="3887986"/>
            <a:ext cx="510302" cy="510302"/>
          </a:xfrm>
          <a:prstGeom prst="roundRect">
            <a:avLst>
              <a:gd name="adj" fmla="val 6667"/>
            </a:avLst>
          </a:prstGeom>
          <a:solidFill>
            <a:srgbClr val="404040"/>
          </a:solidFill>
          <a:ln/>
        </p:spPr>
      </p:sp>
      <p:sp>
        <p:nvSpPr>
          <p:cNvPr id="16" name="Text 14"/>
          <p:cNvSpPr/>
          <p:nvPr/>
        </p:nvSpPr>
        <p:spPr>
          <a:xfrm>
            <a:off x="7541955" y="3930491"/>
            <a:ext cx="340162" cy="425291"/>
          </a:xfrm>
          <a:prstGeom prst="rect">
            <a:avLst/>
          </a:prstGeom>
          <a:noFill/>
          <a:ln/>
        </p:spPr>
        <p:txBody>
          <a:bodyPr wrap="none" lIns="0" tIns="0" rIns="0" bIns="0" rtlCol="0" anchor="t"/>
          <a:lstStyle/>
          <a:p>
            <a:pPr algn="ctr" indent="0" marL="0">
              <a:lnSpc>
                <a:spcPts val="2650"/>
              </a:lnSpc>
              <a:buNone/>
            </a:pPr>
            <a:r>
              <a:rPr lang="en-US" sz="2650" dirty="0">
                <a:solidFill>
                  <a:srgbClr val="E5E0DF"/>
                </a:solidFill>
                <a:latin typeface="Roboto Mono Medium" pitchFamily="34" charset="0"/>
                <a:ea typeface="Roboto Mono Medium" pitchFamily="34" charset="-122"/>
                <a:cs typeface="Roboto Mono Medium" pitchFamily="34" charset="-120"/>
              </a:rPr>
              <a:t>4</a:t>
            </a:r>
            <a:endParaRPr lang="en-US" sz="2650" dirty="0"/>
          </a:p>
        </p:txBody>
      </p:sp>
      <p:sp>
        <p:nvSpPr>
          <p:cNvPr id="17" name="Text 15"/>
          <p:cNvSpPr/>
          <p:nvPr/>
        </p:nvSpPr>
        <p:spPr>
          <a:xfrm>
            <a:off x="8194000" y="3965853"/>
            <a:ext cx="3911203"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Roboto Mono Medium" pitchFamily="34" charset="0"/>
                <a:ea typeface="Roboto Mono Medium" pitchFamily="34" charset="-122"/>
                <a:cs typeface="Roboto Mono Medium" pitchFamily="34" charset="-120"/>
              </a:rPr>
              <a:t>Problem-Solving &amp; Logic</a:t>
            </a:r>
            <a:endParaRPr lang="en-US" sz="2200" dirty="0"/>
          </a:p>
        </p:txBody>
      </p:sp>
      <p:sp>
        <p:nvSpPr>
          <p:cNvPr id="18" name="Text 16"/>
          <p:cNvSpPr/>
          <p:nvPr/>
        </p:nvSpPr>
        <p:spPr>
          <a:xfrm>
            <a:off x="8194000" y="4456271"/>
            <a:ext cx="5642610"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Design efficient scheduling and matching algorithms based on skills and availability</a:t>
            </a:r>
            <a:endParaRPr lang="en-US" sz="1750" dirty="0"/>
          </a:p>
        </p:txBody>
      </p:sp>
      <p:sp>
        <p:nvSpPr>
          <p:cNvPr id="19" name="Text 17"/>
          <p:cNvSpPr/>
          <p:nvPr/>
        </p:nvSpPr>
        <p:spPr>
          <a:xfrm>
            <a:off x="793790" y="5437227"/>
            <a:ext cx="13042821" cy="1814513"/>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pitchFamily="34" charset="0"/>
                <a:ea typeface="Roboto" pitchFamily="34" charset="-122"/>
                <a:cs typeface="Roboto" pitchFamily="34" charset="-120"/>
              </a:rPr>
              <a:t>My technical background plays a major role in building this system. Using DBMS concepts, I can design scalable and secure data storage. My web development skills help me create user-friendly pages for both volunteers and admins. API knowledge is used for maps and notification services. Through problem-solving and logic building, I design an efficient scheduling and matching algorithm based on skills and availability. Overall, my full-stack development knowledge helps me convert this societal need into a functional technical solution.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638413"/>
            <a:ext cx="5206008" cy="637937"/>
          </a:xfrm>
          <a:prstGeom prst="rect">
            <a:avLst/>
          </a:prstGeom>
          <a:noFill/>
          <a:ln/>
        </p:spPr>
        <p:txBody>
          <a:bodyPr wrap="none" lIns="0" tIns="0" rIns="0" bIns="0" rtlCol="0" anchor="t"/>
          <a:lstStyle/>
          <a:p>
            <a:pPr algn="l" indent="0" marL="0">
              <a:lnSpc>
                <a:spcPts val="5000"/>
              </a:lnSpc>
              <a:buNone/>
            </a:pPr>
            <a:r>
              <a:rPr lang="en-US" sz="4000" dirty="0">
                <a:solidFill>
                  <a:srgbClr val="FFFFFF"/>
                </a:solidFill>
                <a:latin typeface="Roboto Mono Medium" pitchFamily="34" charset="0"/>
                <a:ea typeface="Roboto Mono Medium" pitchFamily="34" charset="-122"/>
                <a:cs typeface="Roboto Mono Medium" pitchFamily="34" charset="-120"/>
              </a:rPr>
              <a:t>Benefits &amp; Impact</a:t>
            </a:r>
            <a:endParaRPr lang="en-US" sz="4000" dirty="0"/>
          </a:p>
        </p:txBody>
      </p:sp>
      <p:sp>
        <p:nvSpPr>
          <p:cNvPr id="3" name="Shape 1"/>
          <p:cNvSpPr/>
          <p:nvPr/>
        </p:nvSpPr>
        <p:spPr>
          <a:xfrm>
            <a:off x="793790" y="1684615"/>
            <a:ext cx="6419374" cy="1176099"/>
          </a:xfrm>
          <a:prstGeom prst="roundRect">
            <a:avLst>
              <a:gd name="adj" fmla="val 41659"/>
            </a:avLst>
          </a:prstGeom>
          <a:solidFill>
            <a:srgbClr val="404040"/>
          </a:solidFill>
          <a:ln/>
        </p:spPr>
      </p:sp>
      <p:sp>
        <p:nvSpPr>
          <p:cNvPr id="4" name="Text 2"/>
          <p:cNvSpPr/>
          <p:nvPr/>
        </p:nvSpPr>
        <p:spPr>
          <a:xfrm>
            <a:off x="997863" y="1888688"/>
            <a:ext cx="2551748" cy="318849"/>
          </a:xfrm>
          <a:prstGeom prst="rect">
            <a:avLst/>
          </a:prstGeom>
          <a:noFill/>
          <a:ln/>
        </p:spPr>
        <p:txBody>
          <a:bodyPr wrap="none" lIns="0" tIns="0" rIns="0" bIns="0" rtlCol="0" anchor="t"/>
          <a:lstStyle/>
          <a:p>
            <a:pPr algn="l" indent="0" marL="0">
              <a:lnSpc>
                <a:spcPts val="2500"/>
              </a:lnSpc>
              <a:buNone/>
            </a:pPr>
            <a:r>
              <a:rPr lang="en-US" sz="2000" dirty="0">
                <a:solidFill>
                  <a:srgbClr val="E5E0DF"/>
                </a:solidFill>
                <a:latin typeface="Roboto Mono Medium" pitchFamily="34" charset="0"/>
                <a:ea typeface="Roboto Mono Medium" pitchFamily="34" charset="-122"/>
                <a:cs typeface="Roboto Mono Medium" pitchFamily="34" charset="-120"/>
              </a:rPr>
              <a:t>Faster Response</a:t>
            </a:r>
            <a:endParaRPr lang="en-US" sz="2000" dirty="0"/>
          </a:p>
        </p:txBody>
      </p:sp>
      <p:sp>
        <p:nvSpPr>
          <p:cNvPr id="5" name="Text 3"/>
          <p:cNvSpPr/>
          <p:nvPr/>
        </p:nvSpPr>
        <p:spPr>
          <a:xfrm>
            <a:off x="997863" y="2329934"/>
            <a:ext cx="6011228" cy="326708"/>
          </a:xfrm>
          <a:prstGeom prst="rect">
            <a:avLst/>
          </a:prstGeom>
          <a:noFill/>
          <a:ln/>
        </p:spPr>
        <p:txBody>
          <a:bodyPr wrap="none" lIns="0" tIns="0" rIns="0" bIns="0" rtlCol="0" anchor="t"/>
          <a:lstStyle/>
          <a:p>
            <a:pPr algn="l" indent="0" marL="0">
              <a:lnSpc>
                <a:spcPts val="2550"/>
              </a:lnSpc>
              <a:buNone/>
            </a:pPr>
            <a:r>
              <a:rPr lang="en-US" sz="1600" dirty="0">
                <a:solidFill>
                  <a:srgbClr val="E5E0DF"/>
                </a:solidFill>
                <a:latin typeface="Roboto" pitchFamily="34" charset="0"/>
                <a:ea typeface="Roboto" pitchFamily="34" charset="-122"/>
                <a:cs typeface="Roboto" pitchFamily="34" charset="-120"/>
              </a:rPr>
              <a:t>Volunteers located and assigned instantly</a:t>
            </a:r>
            <a:endParaRPr lang="en-US" sz="1600" dirty="0"/>
          </a:p>
        </p:txBody>
      </p:sp>
      <p:sp>
        <p:nvSpPr>
          <p:cNvPr id="6" name="Shape 4"/>
          <p:cNvSpPr/>
          <p:nvPr/>
        </p:nvSpPr>
        <p:spPr>
          <a:xfrm>
            <a:off x="7417237" y="1684615"/>
            <a:ext cx="6419374" cy="1176099"/>
          </a:xfrm>
          <a:prstGeom prst="roundRect">
            <a:avLst>
              <a:gd name="adj" fmla="val 41659"/>
            </a:avLst>
          </a:prstGeom>
          <a:solidFill>
            <a:srgbClr val="404040"/>
          </a:solidFill>
          <a:ln/>
        </p:spPr>
      </p:sp>
      <p:sp>
        <p:nvSpPr>
          <p:cNvPr id="7" name="Text 5"/>
          <p:cNvSpPr/>
          <p:nvPr/>
        </p:nvSpPr>
        <p:spPr>
          <a:xfrm>
            <a:off x="7621310" y="1888688"/>
            <a:ext cx="3213973" cy="318849"/>
          </a:xfrm>
          <a:prstGeom prst="rect">
            <a:avLst/>
          </a:prstGeom>
          <a:noFill/>
          <a:ln/>
        </p:spPr>
        <p:txBody>
          <a:bodyPr wrap="none" lIns="0" tIns="0" rIns="0" bIns="0" rtlCol="0" anchor="t"/>
          <a:lstStyle/>
          <a:p>
            <a:pPr algn="l" indent="0" marL="0">
              <a:lnSpc>
                <a:spcPts val="2500"/>
              </a:lnSpc>
              <a:buNone/>
            </a:pPr>
            <a:r>
              <a:rPr lang="en-US" sz="2000" dirty="0">
                <a:solidFill>
                  <a:srgbClr val="E5E0DF"/>
                </a:solidFill>
                <a:latin typeface="Roboto Mono Medium" pitchFamily="34" charset="0"/>
                <a:ea typeface="Roboto Mono Medium" pitchFamily="34" charset="-122"/>
                <a:cs typeface="Roboto Mono Medium" pitchFamily="34" charset="-120"/>
              </a:rPr>
              <a:t>Efficient Utilization</a:t>
            </a:r>
            <a:endParaRPr lang="en-US" sz="2000" dirty="0"/>
          </a:p>
        </p:txBody>
      </p:sp>
      <p:sp>
        <p:nvSpPr>
          <p:cNvPr id="8" name="Text 6"/>
          <p:cNvSpPr/>
          <p:nvPr/>
        </p:nvSpPr>
        <p:spPr>
          <a:xfrm>
            <a:off x="7621310" y="2329934"/>
            <a:ext cx="6011228" cy="326708"/>
          </a:xfrm>
          <a:prstGeom prst="rect">
            <a:avLst/>
          </a:prstGeom>
          <a:noFill/>
          <a:ln/>
        </p:spPr>
        <p:txBody>
          <a:bodyPr wrap="none" lIns="0" tIns="0" rIns="0" bIns="0" rtlCol="0" anchor="t"/>
          <a:lstStyle/>
          <a:p>
            <a:pPr algn="l" indent="0" marL="0">
              <a:lnSpc>
                <a:spcPts val="2550"/>
              </a:lnSpc>
              <a:buNone/>
            </a:pPr>
            <a:r>
              <a:rPr lang="en-US" sz="1600" dirty="0">
                <a:solidFill>
                  <a:srgbClr val="E5E0DF"/>
                </a:solidFill>
                <a:latin typeface="Roboto" pitchFamily="34" charset="0"/>
                <a:ea typeface="Roboto" pitchFamily="34" charset="-122"/>
                <a:cs typeface="Roboto" pitchFamily="34" charset="-120"/>
              </a:rPr>
              <a:t>No overlap or confusion in task assignment</a:t>
            </a:r>
            <a:endParaRPr lang="en-US" sz="1600" dirty="0"/>
          </a:p>
        </p:txBody>
      </p:sp>
      <p:sp>
        <p:nvSpPr>
          <p:cNvPr id="9" name="Shape 7"/>
          <p:cNvSpPr/>
          <p:nvPr/>
        </p:nvSpPr>
        <p:spPr>
          <a:xfrm>
            <a:off x="793790" y="3064788"/>
            <a:ext cx="6419374" cy="1176099"/>
          </a:xfrm>
          <a:prstGeom prst="roundRect">
            <a:avLst>
              <a:gd name="adj" fmla="val 41659"/>
            </a:avLst>
          </a:prstGeom>
          <a:solidFill>
            <a:srgbClr val="404040"/>
          </a:solidFill>
          <a:ln/>
        </p:spPr>
      </p:sp>
      <p:sp>
        <p:nvSpPr>
          <p:cNvPr id="10" name="Text 8"/>
          <p:cNvSpPr/>
          <p:nvPr/>
        </p:nvSpPr>
        <p:spPr>
          <a:xfrm>
            <a:off x="997863" y="3268861"/>
            <a:ext cx="3520083" cy="318849"/>
          </a:xfrm>
          <a:prstGeom prst="rect">
            <a:avLst/>
          </a:prstGeom>
          <a:noFill/>
          <a:ln/>
        </p:spPr>
        <p:txBody>
          <a:bodyPr wrap="none" lIns="0" tIns="0" rIns="0" bIns="0" rtlCol="0" anchor="t"/>
          <a:lstStyle/>
          <a:p>
            <a:pPr algn="l" indent="0" marL="0">
              <a:lnSpc>
                <a:spcPts val="2500"/>
              </a:lnSpc>
              <a:buNone/>
            </a:pPr>
            <a:r>
              <a:rPr lang="en-US" sz="2000" dirty="0">
                <a:solidFill>
                  <a:srgbClr val="E5E0DF"/>
                </a:solidFill>
                <a:latin typeface="Roboto Mono Medium" pitchFamily="34" charset="0"/>
                <a:ea typeface="Roboto Mono Medium" pitchFamily="34" charset="-122"/>
                <a:cs typeface="Roboto Mono Medium" pitchFamily="34" charset="-120"/>
              </a:rPr>
              <a:t>Real-Time Communication</a:t>
            </a:r>
            <a:endParaRPr lang="en-US" sz="2000" dirty="0"/>
          </a:p>
        </p:txBody>
      </p:sp>
      <p:sp>
        <p:nvSpPr>
          <p:cNvPr id="11" name="Text 9"/>
          <p:cNvSpPr/>
          <p:nvPr/>
        </p:nvSpPr>
        <p:spPr>
          <a:xfrm>
            <a:off x="997863" y="3710107"/>
            <a:ext cx="6011228" cy="326708"/>
          </a:xfrm>
          <a:prstGeom prst="rect">
            <a:avLst/>
          </a:prstGeom>
          <a:noFill/>
          <a:ln/>
        </p:spPr>
        <p:txBody>
          <a:bodyPr wrap="none" lIns="0" tIns="0" rIns="0" bIns="0" rtlCol="0" anchor="t"/>
          <a:lstStyle/>
          <a:p>
            <a:pPr algn="l" indent="0" marL="0">
              <a:lnSpc>
                <a:spcPts val="2550"/>
              </a:lnSpc>
              <a:buNone/>
            </a:pPr>
            <a:r>
              <a:rPr lang="en-US" sz="1600" dirty="0">
                <a:solidFill>
                  <a:srgbClr val="E5E0DF"/>
                </a:solidFill>
                <a:latin typeface="Roboto" pitchFamily="34" charset="0"/>
                <a:ea typeface="Roboto" pitchFamily="34" charset="-122"/>
                <a:cs typeface="Roboto" pitchFamily="34" charset="-120"/>
              </a:rPr>
              <a:t>Reduces chaos and improves coordination</a:t>
            </a:r>
            <a:endParaRPr lang="en-US" sz="1600" dirty="0"/>
          </a:p>
        </p:txBody>
      </p:sp>
      <p:sp>
        <p:nvSpPr>
          <p:cNvPr id="12" name="Shape 10"/>
          <p:cNvSpPr/>
          <p:nvPr/>
        </p:nvSpPr>
        <p:spPr>
          <a:xfrm>
            <a:off x="7417237" y="3064788"/>
            <a:ext cx="6419374" cy="1176099"/>
          </a:xfrm>
          <a:prstGeom prst="roundRect">
            <a:avLst>
              <a:gd name="adj" fmla="val 41659"/>
            </a:avLst>
          </a:prstGeom>
          <a:solidFill>
            <a:srgbClr val="404040"/>
          </a:solidFill>
          <a:ln/>
        </p:spPr>
      </p:sp>
      <p:sp>
        <p:nvSpPr>
          <p:cNvPr id="13" name="Text 11"/>
          <p:cNvSpPr/>
          <p:nvPr/>
        </p:nvSpPr>
        <p:spPr>
          <a:xfrm>
            <a:off x="7621310" y="3268861"/>
            <a:ext cx="2551748" cy="318849"/>
          </a:xfrm>
          <a:prstGeom prst="rect">
            <a:avLst/>
          </a:prstGeom>
          <a:noFill/>
          <a:ln/>
        </p:spPr>
        <p:txBody>
          <a:bodyPr wrap="none" lIns="0" tIns="0" rIns="0" bIns="0" rtlCol="0" anchor="t"/>
          <a:lstStyle/>
          <a:p>
            <a:pPr algn="l" indent="0" marL="0">
              <a:lnSpc>
                <a:spcPts val="2500"/>
              </a:lnSpc>
              <a:buNone/>
            </a:pPr>
            <a:r>
              <a:rPr lang="en-US" sz="2000" dirty="0">
                <a:solidFill>
                  <a:srgbClr val="E5E0DF"/>
                </a:solidFill>
                <a:latin typeface="Roboto Mono Medium" pitchFamily="34" charset="0"/>
                <a:ea typeface="Roboto Mono Medium" pitchFamily="34" charset="-122"/>
                <a:cs typeface="Roboto Mono Medium" pitchFamily="34" charset="-120"/>
              </a:rPr>
              <a:t>Transparency</a:t>
            </a:r>
            <a:endParaRPr lang="en-US" sz="2000" dirty="0"/>
          </a:p>
        </p:txBody>
      </p:sp>
      <p:sp>
        <p:nvSpPr>
          <p:cNvPr id="14" name="Text 12"/>
          <p:cNvSpPr/>
          <p:nvPr/>
        </p:nvSpPr>
        <p:spPr>
          <a:xfrm>
            <a:off x="7621310" y="3710107"/>
            <a:ext cx="6011228" cy="326708"/>
          </a:xfrm>
          <a:prstGeom prst="rect">
            <a:avLst/>
          </a:prstGeom>
          <a:noFill/>
          <a:ln/>
        </p:spPr>
        <p:txBody>
          <a:bodyPr wrap="none" lIns="0" tIns="0" rIns="0" bIns="0" rtlCol="0" anchor="t"/>
          <a:lstStyle/>
          <a:p>
            <a:pPr algn="l" indent="0" marL="0">
              <a:lnSpc>
                <a:spcPts val="2550"/>
              </a:lnSpc>
              <a:buNone/>
            </a:pPr>
            <a:r>
              <a:rPr lang="en-US" sz="1600" dirty="0">
                <a:solidFill>
                  <a:srgbClr val="E5E0DF"/>
                </a:solidFill>
                <a:latin typeface="Roboto" pitchFamily="34" charset="0"/>
                <a:ea typeface="Roboto" pitchFamily="34" charset="-122"/>
                <a:cs typeface="Roboto" pitchFamily="34" charset="-120"/>
              </a:rPr>
              <a:t>Comprehensive reporting system for accountability</a:t>
            </a:r>
            <a:endParaRPr lang="en-US" sz="1600" dirty="0"/>
          </a:p>
        </p:txBody>
      </p:sp>
      <p:sp>
        <p:nvSpPr>
          <p:cNvPr id="15" name="Text 13"/>
          <p:cNvSpPr/>
          <p:nvPr/>
        </p:nvSpPr>
        <p:spPr>
          <a:xfrm>
            <a:off x="793790" y="4470440"/>
            <a:ext cx="13042821" cy="980123"/>
          </a:xfrm>
          <a:prstGeom prst="rect">
            <a:avLst/>
          </a:prstGeom>
          <a:noFill/>
          <a:ln/>
        </p:spPr>
        <p:txBody>
          <a:bodyPr wrap="square" lIns="0" tIns="0" rIns="0" bIns="0" rtlCol="0" anchor="t"/>
          <a:lstStyle/>
          <a:p>
            <a:pPr algn="l" indent="0" marL="0">
              <a:lnSpc>
                <a:spcPts val="2550"/>
              </a:lnSpc>
              <a:buNone/>
            </a:pPr>
            <a:r>
              <a:rPr lang="en-US" sz="1600" dirty="0">
                <a:solidFill>
                  <a:srgbClr val="E5E0DF"/>
                </a:solidFill>
                <a:latin typeface="Roboto" pitchFamily="34" charset="0"/>
                <a:ea typeface="Roboto" pitchFamily="34" charset="-122"/>
                <a:cs typeface="Roboto" pitchFamily="34" charset="-120"/>
              </a:rPr>
              <a:t>This portal greatly improves disaster relief operations. It reduces response time because volunteers can be located and assigned instantly. It ensures that volunteers are used efficiently, and there is no overlap or confusion. Real-time communication reduces chaos, while the reporting system improves transparency. Ultimately, it makes relief operations much more organized and effective.</a:t>
            </a:r>
            <a:endParaRPr lang="en-US" sz="1600" dirty="0"/>
          </a:p>
        </p:txBody>
      </p:sp>
      <p:sp>
        <p:nvSpPr>
          <p:cNvPr id="16" name="Shape 14"/>
          <p:cNvSpPr/>
          <p:nvPr/>
        </p:nvSpPr>
        <p:spPr>
          <a:xfrm>
            <a:off x="793790" y="5782110"/>
            <a:ext cx="13042821" cy="33099"/>
          </a:xfrm>
          <a:prstGeom prst="rect">
            <a:avLst/>
          </a:prstGeom>
          <a:solidFill>
            <a:srgbClr val="E5E0DF">
              <a:alpha val="50000"/>
            </a:srgbClr>
          </a:solidFill>
          <a:ln/>
        </p:spPr>
      </p:sp>
      <p:sp>
        <p:nvSpPr>
          <p:cNvPr id="17" name="Text 15"/>
          <p:cNvSpPr/>
          <p:nvPr/>
        </p:nvSpPr>
        <p:spPr>
          <a:xfrm>
            <a:off x="793790" y="6121241"/>
            <a:ext cx="4082891" cy="510302"/>
          </a:xfrm>
          <a:prstGeom prst="rect">
            <a:avLst/>
          </a:prstGeom>
          <a:noFill/>
          <a:ln/>
        </p:spPr>
        <p:txBody>
          <a:bodyPr wrap="none" lIns="0" tIns="0" rIns="0" bIns="0" rtlCol="0" anchor="t"/>
          <a:lstStyle/>
          <a:p>
            <a:pPr algn="l" indent="0" marL="0">
              <a:lnSpc>
                <a:spcPts val="4000"/>
              </a:lnSpc>
              <a:buNone/>
            </a:pPr>
            <a:r>
              <a:rPr lang="en-US" sz="3200" dirty="0">
                <a:solidFill>
                  <a:srgbClr val="FFFFFF"/>
                </a:solidFill>
                <a:latin typeface="Roboto Mono Medium" pitchFamily="34" charset="0"/>
                <a:ea typeface="Roboto Mono Medium" pitchFamily="34" charset="-122"/>
                <a:cs typeface="Roboto Mono Medium" pitchFamily="34" charset="-120"/>
              </a:rPr>
              <a:t>Conclusion</a:t>
            </a:r>
            <a:endParaRPr lang="en-US" sz="3200" dirty="0"/>
          </a:p>
        </p:txBody>
      </p:sp>
      <p:sp>
        <p:nvSpPr>
          <p:cNvPr id="18" name="Text 16"/>
          <p:cNvSpPr/>
          <p:nvPr/>
        </p:nvSpPr>
        <p:spPr>
          <a:xfrm>
            <a:off x="793790" y="6937653"/>
            <a:ext cx="13042821" cy="653415"/>
          </a:xfrm>
          <a:prstGeom prst="rect">
            <a:avLst/>
          </a:prstGeom>
          <a:noFill/>
          <a:ln/>
        </p:spPr>
        <p:txBody>
          <a:bodyPr wrap="square" lIns="0" tIns="0" rIns="0" bIns="0" rtlCol="0" anchor="t"/>
          <a:lstStyle/>
          <a:p>
            <a:pPr algn="l" indent="0" marL="0">
              <a:lnSpc>
                <a:spcPts val="2550"/>
              </a:lnSpc>
              <a:buNone/>
            </a:pPr>
            <a:r>
              <a:rPr lang="en-US" sz="1600" dirty="0">
                <a:solidFill>
                  <a:srgbClr val="E5E0DF"/>
                </a:solidFill>
                <a:latin typeface="Roboto" pitchFamily="34" charset="0"/>
                <a:ea typeface="Roboto" pitchFamily="34" charset="-122"/>
                <a:cs typeface="Roboto" pitchFamily="34" charset="-120"/>
              </a:rPr>
              <a:t>To conclude, a technology-driven approach like this Volunteer Coordination Portal can make a massive difference during disaster situations. It helps save time, improves coordination, and indirectly saves lives. Thank you for listening.</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2025-11-29T07:34:56Z</dcterms:created>
  <dcterms:modified xsi:type="dcterms:W3CDTF">2025-11-29T07:34:56Z</dcterms:modified>
</cp:coreProperties>
</file>